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7" r:id="rId3"/>
    <p:sldId id="290" r:id="rId4"/>
    <p:sldId id="288" r:id="rId5"/>
    <p:sldId id="295" r:id="rId6"/>
    <p:sldId id="309" r:id="rId7"/>
    <p:sldId id="317" r:id="rId8"/>
    <p:sldId id="293" r:id="rId9"/>
    <p:sldId id="313" r:id="rId10"/>
    <p:sldId id="308" r:id="rId11"/>
    <p:sldId id="311" r:id="rId12"/>
    <p:sldId id="291" r:id="rId13"/>
    <p:sldId id="267" r:id="rId14"/>
    <p:sldId id="318" r:id="rId15"/>
    <p:sldId id="265" r:id="rId16"/>
    <p:sldId id="266" r:id="rId17"/>
    <p:sldId id="261" r:id="rId18"/>
    <p:sldId id="315" r:id="rId19"/>
  </p:sldIdLst>
  <p:sldSz cx="9144000" cy="6858000" type="screen4x3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3431" autoAdjust="0"/>
  </p:normalViewPr>
  <p:slideViewPr>
    <p:cSldViewPr>
      <p:cViewPr>
        <p:scale>
          <a:sx n="116" d="100"/>
          <a:sy n="116" d="100"/>
        </p:scale>
        <p:origin x="-151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A4595-CF18-4113-ABDF-4327EBF5EF4C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611B-DCDC-4B07-A719-82C9EECEDF6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296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4CE5-20FE-4BEE-8DDB-EC20C76941E8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2290-CF55-4B0D-8889-53A45482FF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932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12290-CF55-4B0D-8889-53A45482FFD9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300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12290-CF55-4B0D-8889-53A45482FFD9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7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9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548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338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10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34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64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204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004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05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639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1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FD6925-C84E-4810-BB74-BF6C62EC173D}" type="datetimeFigureOut">
              <a:rPr lang="lt-LT" smtClean="0"/>
              <a:t>2018.11.15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9FDF1C-B7CE-4E83-9CE6-A3EFACE308AD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cirkli%C5%A1kio+dvaro+parkas&amp;source=images&amp;cd=&amp;cad=rja&amp;docid=QnXj_AsarJwHDM&amp;tbnid=scQh5iQ8ULTlqM:&amp;ved=0CAUQjRw&amp;url=http://www.miesteliai.lt/miestas/cirkliskis/objektas/cirkliskio-dvaro-rumai/galerija/103.html&amp;ei=D3wkUdj4JdCSswa7soHADw&amp;bvm=bv.42661473,d.Yms&amp;psig=AFQjCNFStc6AkWWjKKamjyUN8hGXlmQWQQ&amp;ust=136143159916720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cirkli%C5%A1kio+dvaro+parkas&amp;source=images&amp;cd=&amp;cad=rja&amp;docid=bbaZW1zO4HtJWM&amp;tbnid=Vh91s6QDt0Ax7M:&amp;ved=0CAUQjRw&amp;url=http://www.miesteliai.lt/miestas/cirkliskis/objektas/cirkliskio-dvaro-rumai/galerija/102.html&amp;ei=knwkUeOpHM7otQb7gYHQAg&amp;bvm=bv.42661473,d.Yms&amp;psig=AFQjCNFStc6AkWWjKKamjyUN8hGXlmQWQQ&amp;ust=13614315991672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cirkli%C5%A1kio+dvaro+parkas&amp;source=images&amp;cd=&amp;cad=rja&amp;docid=YzFoX3fbJNlZbM&amp;tbnid=yoSbiyxpBU55KM:&amp;ved=0CAUQjRw&amp;url=http://www.efoto.lt/node/114308&amp;ei=uHskUdaBJYePtAb-6oCQDw&amp;bvm=bv.42661473,d.Yms&amp;psig=AFQjCNFStc6AkWWjKKamjyUN8hGXlmQWQQ&amp;ust=13614315991672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27238" y="4799013"/>
            <a:ext cx="5065042" cy="1460500"/>
          </a:xfrm>
        </p:spPr>
        <p:txBody>
          <a:bodyPr>
            <a:noAutofit/>
          </a:bodyPr>
          <a:lstStyle/>
          <a:p>
            <a:pPr algn="ctr"/>
            <a:r>
              <a:rPr lang="lt-LT" sz="4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CIRKLIŠKIO DVARAS</a:t>
            </a:r>
          </a:p>
        </p:txBody>
      </p:sp>
      <p:pic>
        <p:nvPicPr>
          <p:cNvPr id="1030" name="Picture 6" descr="Image result for CIRKLIÅ KIO DVA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45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9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3429000"/>
            <a:ext cx="7543801" cy="2736304"/>
          </a:xfrm>
        </p:spPr>
        <p:txBody>
          <a:bodyPr>
            <a:normAutofit lnSpcReduction="10000"/>
          </a:bodyPr>
          <a:lstStyle/>
          <a:p>
            <a:r>
              <a:rPr lang="lt-LT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Ypatingą vietą Cirkliškio dvaro ansamblyje užėmė Mostovskių mauzoliejinė koplyčia, pastatyta iš lauko akmenų. </a:t>
            </a:r>
          </a:p>
          <a:p>
            <a:r>
              <a:rPr lang="lt-LT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1826 m. buvo įrengtos 24 nišos karstams ir altorius su Šv. Domicėlės paveikslu. Pirmoji buvo palaidota Domicėlė Mostovska. </a:t>
            </a:r>
          </a:p>
          <a:p>
            <a:r>
              <a:rPr lang="lt-LT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1939-1940 m. koplyčia buvo apiplėšta, dingo kulto reikmenys, išvartyti karstai.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1947 m.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koplyčia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buvo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susprogdinta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7" name="Picture 2" descr="C:\Users\Kiti\Desktop\4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4726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2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2060848"/>
          </a:xfrm>
        </p:spPr>
        <p:txBody>
          <a:bodyPr>
            <a:normAutofit/>
          </a:bodyPr>
          <a:lstStyle/>
          <a:p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lt-LT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lt-LT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Iki šių dienų, be dvaro rūmų,</a:t>
            </a:r>
            <a:br>
              <a:rPr lang="lt-LT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lt-LT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yra išlikę du autentiški akmens mūro pastatai – </a:t>
            </a:r>
            <a:br>
              <a:rPr lang="lt-LT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lt-LT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ledainė ir kalvė.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lt-LT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Ledainė</a:t>
            </a:r>
            <a:r>
              <a:rPr lang="lt-LT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lt-LT" sz="2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 retas klasicizmo laikotarpio apskrito plano statinys, ją puošia bokštelis su viršūne. Ledainėje buvo laikomas maistas. Kasant požemines komunikacijas, buvo rasta požeminio tunelio liekanos, per tunelį buvo gabenamas maistas į rūmus ir keliamas rankiniu keltu.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lt-LT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Kalvė</a:t>
            </a:r>
            <a:r>
              <a:rPr lang="lt-LT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taip pat klasicizmo formų, kvadratinio plano. Pagrindiniame fasade yra arka su puskolonėmis. Šioje kalvėje buvo kalami ginklai 1863 – 1864 m. sukilimui.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 result for Å venÄioniÅ³ PRC pastat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052"/>
            <a:ext cx="2016224" cy="15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CirkliÅ¡kio dva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0052"/>
            <a:ext cx="2466975" cy="15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6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4392488"/>
          </a:xfrm>
        </p:spPr>
        <p:txBody>
          <a:bodyPr>
            <a:noAutofit/>
          </a:bodyPr>
          <a:lstStyle/>
          <a:p>
            <a:pPr algn="ctr"/>
            <a:r>
              <a:rPr lang="lt-LT" sz="20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Rūmus  supa senas landšaftinio plano parkas, įkurtas romantizmo šalininkės Domicelės Mostovskienės iniciatyva 1820-1830 m. Greičiausiai parką projektavo prancūzų landšafto architektas Andre. Želdiniai buvo vežami iš Rygos ir Varšuvos. </a:t>
            </a:r>
            <a:b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Didžiąją parko dalį sudaro natūralus miškas. </a:t>
            </a:r>
            <a:r>
              <a:rPr lang="lt-LT" dirty="0"/>
              <a:t/>
            </a:r>
            <a:br>
              <a:rPr lang="lt-LT" dirty="0"/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Dabartinis parko plotas -  34,5 ha. </a:t>
            </a:r>
            <a:b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1958 m. parkas paskelbtas  valstybės saugomu, </a:t>
            </a:r>
            <a:b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1986 m.  -  priskirtas prie vietinės reikšmės gamtos paminklų.</a:t>
            </a:r>
            <a:b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sz="2000" dirty="0">
              <a:solidFill>
                <a:schemeClr val="tx1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rc_mi" descr="http://www.miesteliai.lt/nuotrauka/440-10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501008"/>
            <a:ext cx="712879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87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908720"/>
            <a:ext cx="4211960" cy="3168352"/>
          </a:xfrm>
        </p:spPr>
        <p:txBody>
          <a:bodyPr/>
          <a:lstStyle/>
          <a:p>
            <a:pPr lvl="1" algn="ctr"/>
            <a:r>
              <a:rPr lang="lt-LT" sz="3200" b="1" i="1" dirty="0"/>
              <a:t>PASIVAIŠČIOJIMŲ TAKO PRADŽIA, KURIS VEDA Į PARKĄ</a:t>
            </a:r>
            <a:endParaRPr lang="ru-RU" sz="3200" b="1" i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355976" y="446087"/>
            <a:ext cx="3776547" cy="5414963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512" y="1052737"/>
            <a:ext cx="3490580" cy="259228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i="1" dirty="0"/>
          </a:p>
          <a:p>
            <a:pPr marL="342900" indent="-342900" algn="ctr">
              <a:buFont typeface="Arial" pitchFamily="34" charset="0"/>
              <a:buChar char="•"/>
            </a:pPr>
            <a:endParaRPr lang="lt-LT" sz="2400" i="1" dirty="0"/>
          </a:p>
        </p:txBody>
      </p:sp>
      <p:pic>
        <p:nvPicPr>
          <p:cNvPr id="2050" name="Picture 2" descr="C:\Users\Kiti\Desktop\DVSzVCCirkliskis20081122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8245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4.bp.blogspot.com/-_FaR-7LWji8/WzhmDEaz_EI/AAAAAAAAIeI/kHGICuqEOLwDabHzBoJoZwmxv4FWvO4JwCLcBGAs/s1600/1-IMG_65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167802" cy="299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irkliÅ¡kio park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167802" cy="259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9512" y="476672"/>
            <a:ext cx="5328592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Pasivaikščiojimo takas prasideda šonine alėja, </a:t>
            </a:r>
          </a:p>
          <a:p>
            <a:pPr algn="ctr"/>
            <a:r>
              <a:rPr lang="lt-L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 veda nuo pagrindinių gamtovaizdžių iki romantiškiausio parko akcento – </a:t>
            </a:r>
          </a:p>
          <a:p>
            <a:pPr algn="ctr"/>
            <a:r>
              <a:rPr lang="lt-LT" sz="2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Piliakalnio (Perkūnkalnio). </a:t>
            </a:r>
          </a:p>
          <a:p>
            <a:pPr algn="ctr"/>
            <a:r>
              <a:rPr lang="lt-L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Jis tarsi primena tuos laikus, kai čia ruseno šventoji ugnis. </a:t>
            </a:r>
            <a:r>
              <a:rPr lang="lt-LT" sz="2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Perkūnkalnis</a:t>
            </a:r>
            <a:r>
              <a:rPr lang="lt-L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tai baltų tautų religijos unikalus ir paslaptingas paminklas.</a:t>
            </a:r>
          </a:p>
        </p:txBody>
      </p:sp>
    </p:spTree>
    <p:extLst>
      <p:ext uri="{BB962C8B-B14F-4D97-AF65-F5344CB8AC3E}">
        <p14:creationId xmlns:p14="http://schemas.microsoft.com/office/powerpoint/2010/main" val="375677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224136"/>
          </a:xfrm>
        </p:spPr>
        <p:txBody>
          <a:bodyPr>
            <a:normAutofit/>
          </a:bodyPr>
          <a:lstStyle/>
          <a:p>
            <a:pPr algn="ctr"/>
            <a:r>
              <a:rPr lang="lt-LT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AUGMENIJA PARKE ĮVAIRI: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4167301" cy="4824536"/>
          </a:xfrm>
        </p:spPr>
        <p:txBody>
          <a:bodyPr>
            <a:no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Iš medžių išliko keli gražūs, storapilviai maumedžiai, kaštonai, klevai, </a:t>
            </a:r>
            <a:r>
              <a:rPr lang="lt-LT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mažalapės</a:t>
            </a: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liepos.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Taip pat yra milžiniškų tuopų.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Mūsų mokyklos miškininkų duomenimis parke yra 28 medžių ir krūmų rūšys.</a:t>
            </a:r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8727"/>
          <a:stretch>
            <a:fillRect/>
          </a:stretch>
        </p:blipFill>
        <p:spPr>
          <a:xfrm>
            <a:off x="4932040" y="2387724"/>
            <a:ext cx="3429000" cy="3429000"/>
          </a:xfrm>
        </p:spPr>
      </p:pic>
      <p:sp>
        <p:nvSpPr>
          <p:cNvPr id="9" name="Kairysis riestinis skliaustas 8"/>
          <p:cNvSpPr/>
          <p:nvPr/>
        </p:nvSpPr>
        <p:spPr>
          <a:xfrm>
            <a:off x="5364088" y="364502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01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i\Desktop\DSC07675-1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132855"/>
            <a:ext cx="47525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20888"/>
          </a:xfrm>
        </p:spPr>
        <p:txBody>
          <a:bodyPr>
            <a:noAutofit/>
          </a:bodyPr>
          <a:lstStyle/>
          <a:p>
            <a:pPr algn="ctr"/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Čia prieš keletą metų vykdavo</a:t>
            </a:r>
            <a:br>
              <a:rPr lang="lt-L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Aukštaitijos regiono </a:t>
            </a:r>
            <a:br>
              <a:rPr lang="lt-L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folkloro šventės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t-LT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https://3.bp.blogspot.com/-h_q6pLvgqYU/WzhmDT7rvMI/AAAAAAAAIeQ/1JGwzXKp1YIenxFyNUbaAMIiqXJKGQcTwCLcBGAs/s1600/1-IMG_65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" y="2060847"/>
            <a:ext cx="4010025" cy="367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3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09442" y="0"/>
            <a:ext cx="7522998" cy="1124744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PARKO VIDURYJE -  EŽERAS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311317" cy="4680520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q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 parko alėja gan trumpa, pasiekusi mažą upeliuką, ji atsiremia į buvusią vaizdingai apželdintą aukštumą ir išsišakoja.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Iš pievos takas kyla į piliakalnį.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Lipant į kalną, atsiveria puikūs parko vaizdai į parko viduryje telkšantį ežerėlį (1,1 ha).</a:t>
            </a:r>
          </a:p>
          <a:p>
            <a:pPr marL="285750" indent="-285750">
              <a:buFont typeface="Wingdings" pitchFamily="2" charset="2"/>
              <a:buChar char="Ø"/>
            </a:pPr>
            <a:endParaRPr lang="lt-LT" sz="1400" dirty="0"/>
          </a:p>
        </p:txBody>
      </p:sp>
      <p:pic>
        <p:nvPicPr>
          <p:cNvPr id="5" name="irc_mi" descr="http://www.miesteliai.lt/nuotrauka/440-102.jpg">
            <a:hlinkClick r:id="rId3"/>
          </p:cNvPr>
          <p:cNvPicPr>
            <a:picLocks noGrp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r="16705"/>
          <a:stretch>
            <a:fillRect/>
          </a:stretch>
        </p:blipFill>
        <p:spPr bwMode="auto">
          <a:xfrm>
            <a:off x="5220072" y="3760231"/>
            <a:ext cx="3024336" cy="247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irkliÅ¡kio park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7751"/>
            <a:ext cx="302433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7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>
            <a:normAutofit/>
          </a:bodyPr>
          <a:lstStyle/>
          <a:p>
            <a:pPr algn="ctr"/>
            <a:r>
              <a:rPr lang="lt-L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Šiuo metu čia  įsikūręs Švenčionių profesinio rengimo centras. </a:t>
            </a:r>
            <a:br>
              <a:rPr lang="lt-L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 pastatai - ne tik dvaro rūmai, bet ir vėliau pastatyti ant kitų senų dvaro statinių pamatų nauji korpusai.</a:t>
            </a:r>
          </a:p>
        </p:txBody>
      </p:sp>
      <p:pic>
        <p:nvPicPr>
          <p:cNvPr id="3" name="Picture 2" descr="F:\cirkliskis-2013\cirkliskis\IMG_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52709"/>
            <a:ext cx="3283608" cy="22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cirkliskis-2013\cirkliskis\IMG_0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5591"/>
            <a:ext cx="3086100" cy="23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cirkliskis-2013\cirkliskis\IMG_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880320" cy="18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Image result for Å venÄioniÅ³ PRC pastat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94" y="4493876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3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7504" y="116632"/>
            <a:ext cx="8928992" cy="5976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lt-LT" sz="24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 šaltiniai nurodo, kad Cirkliškio dvaras priklausė kunigaikščiui Vytautui Didžiajam.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lt-LT" sz="24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Vytauto Cirkliškio dvaras pradeda ilgą kelią per daugelio savininkų rankas.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 pirmieji jį valdė didikai Goštautai, po to Barbora Radvilaitė. Jai anksti mirus, dvaras liko Radvilų giminei, kur</a:t>
            </a:r>
            <a:r>
              <a:rPr lang="lt-LT" sz="24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4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Cirkliškį valdė beveik iki XVIII a.</a:t>
            </a:r>
            <a:endParaRPr lang="lt-LT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6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"/>
            <a:ext cx="8892480" cy="2996952"/>
          </a:xfrm>
        </p:spPr>
        <p:txBody>
          <a:bodyPr>
            <a:noAutofit/>
          </a:bodyPr>
          <a:lstStyle/>
          <a:p>
            <a:pPr indent="457200">
              <a:lnSpc>
                <a:spcPct val="107000"/>
              </a:lnSpc>
            </a:pP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t-LT" sz="2000" dirty="0">
                <a:solidFill>
                  <a:srgbClr val="252C2F"/>
                </a:solidFill>
                <a:latin typeface="Noto Sans"/>
              </a:rPr>
              <a:t> </a:t>
            </a:r>
            <a:r>
              <a:rPr lang="lt-LT" sz="2000" dirty="0">
                <a:solidFill>
                  <a:schemeClr val="tx1"/>
                </a:solidFill>
                <a:latin typeface="Noto Sans"/>
              </a:rPr>
              <a:t>Rūmai buvo pastatyti XVIII a. pabaigoje (1796 m.), manoma, kad projektavo L. Stuoka – Gucevičius.</a:t>
            </a:r>
            <a:br>
              <a:rPr lang="lt-LT" sz="2000" dirty="0">
                <a:solidFill>
                  <a:schemeClr val="tx1"/>
                </a:solidFill>
                <a:latin typeface="Noto Sans"/>
              </a:rPr>
            </a:br>
            <a:r>
              <a:rPr lang="lt-LT" sz="2000" dirty="0">
                <a:solidFill>
                  <a:schemeClr val="tx1"/>
                </a:solidFill>
                <a:latin typeface="Noto Sans"/>
              </a:rPr>
              <a:t>	</a:t>
            </a: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Cirkliškio dvaro rūmų istorija siekia XIX a. pradžią, </a:t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sietina su grafo Edvardo Mostovskio (valdė dvarą nuo 1817 m.)</a:t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jo motinos Domicelės Sekežinskaitės-Mostovskienės vardais.</a:t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8" name="AutoShape 2" descr="Image result for cirkliÅ¡kio dvaras"/>
          <p:cNvSpPr>
            <a:spLocks noChangeAspect="1" noChangeArrowheads="1"/>
          </p:cNvSpPr>
          <p:nvPr/>
        </p:nvSpPr>
        <p:spPr bwMode="auto">
          <a:xfrm>
            <a:off x="683568" y="24928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9" name="AutoShape 4" descr="Image result for cirkliÅ¡kio dv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Rectangle 9"/>
          <p:cNvSpPr/>
          <p:nvPr/>
        </p:nvSpPr>
        <p:spPr>
          <a:xfrm>
            <a:off x="701289" y="2564904"/>
            <a:ext cx="8136904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icture 6" descr="Image result for cirkliÅ¡kio dva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75" y="2708921"/>
            <a:ext cx="49924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5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2771130"/>
          </a:xfrm>
        </p:spPr>
        <p:txBody>
          <a:bodyPr>
            <a:normAutofit fontScale="90000"/>
          </a:bodyPr>
          <a:lstStyle/>
          <a:p>
            <a:r>
              <a:rPr lang="lt-LT" sz="22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t-L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Valdant Mostovskiams, pagal klasicizmo stilių buvo rekonstruoti centriniai dvaro rūmai (pamatų akmens data - 1823 m.), tačiau statybos buvo užbaigtos 1834 m., taip pat buvo pastatyti ūkiniai pastatai, arklidė, kalvė ir ledainė. </a:t>
            </a:r>
            <a:br>
              <a:rPr lang="lt-L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Nors Mostovskių giminaitė Gabrielė Puzinienė 1815-1843 metų atsiminimų knygoje „Vilniuje ir Lietuvos dvaruose“ (lenkų kalba) rašo, kad Mostovskiai gyvena jau baigtuose statyti rūmuose, kuriuos rekonstravo architektas iš Vienos. </a:t>
            </a:r>
            <a:r>
              <a:rPr lang="lt-LT" dirty="0"/>
              <a:t/>
            </a:r>
            <a:br>
              <a:rPr lang="lt-LT" dirty="0"/>
            </a:br>
            <a:endParaRPr lang="lt-L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rc_mi" descr="http://www.efoto.lt/files/images/13305/Cirkliskio-dvara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175794"/>
            <a:ext cx="7543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91035" y="3244334"/>
            <a:ext cx="96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Verdana</a:t>
            </a:r>
          </a:p>
        </p:txBody>
      </p:sp>
    </p:spTree>
    <p:extLst>
      <p:ext uri="{BB962C8B-B14F-4D97-AF65-F5344CB8AC3E}">
        <p14:creationId xmlns:p14="http://schemas.microsoft.com/office/powerpoint/2010/main" val="4440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7504" y="286603"/>
            <a:ext cx="8928992" cy="242231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lt-LT" dirty="0"/>
              <a:t> 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Į rūmus vedė puiki 150 m klevų ir liepų  alėja, pasivaikščiojimų takai;</a:t>
            </a:r>
            <a:br>
              <a:rPr lang="lt-LT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priešais rūmus – skveras, gėlynai; </a:t>
            </a:r>
            <a:br>
              <a:rPr lang="lt-LT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paskutiniai savininkai Choleckiai dešiniau rūmų turėjo oranžerėją.</a:t>
            </a:r>
            <a:r>
              <a:rPr lang="lt-LT" dirty="0"/>
              <a:t/>
            </a:r>
            <a:br>
              <a:rPr lang="lt-LT" dirty="0"/>
            </a:br>
            <a:endParaRPr lang="lt-L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Kiti\Desktop\49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12444"/>
          <a:stretch>
            <a:fillRect/>
          </a:stretch>
        </p:blipFill>
        <p:spPr bwMode="auto">
          <a:xfrm>
            <a:off x="827584" y="2708920"/>
            <a:ext cx="3456285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irkliÅ¡kio dvar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08919"/>
            <a:ext cx="370205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5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707904" y="594358"/>
            <a:ext cx="5256584" cy="5930986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07000"/>
              </a:lnSpc>
              <a:buNone/>
            </a:pPr>
            <a:endParaRPr lang="lt-LT" sz="2400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Rūmai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dviaukščiai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griežtų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klasicizmo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formų</a:t>
            </a:r>
            <a:r>
              <a:rPr lang="lt-L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stačiakampi</a:t>
            </a:r>
            <a:r>
              <a:rPr lang="lt-L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ai. </a:t>
            </a:r>
          </a:p>
          <a:p>
            <a:pPr indent="0">
              <a:lnSpc>
                <a:spcPct val="107000"/>
              </a:lnSpc>
              <a:buNone/>
            </a:pPr>
            <a:r>
              <a:rPr lang="lt-L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iršutiniai</a:t>
            </a:r>
            <a:r>
              <a:rPr lang="lt-L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langai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beveik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perpus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žemesni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apatinius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Pagrindiniame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fasade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dominuoja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šešių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kolonų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portikas</a:t>
            </a:r>
            <a:r>
              <a:rPr lang="lt-LT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Portiko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kolonos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nutolusios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sienos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m,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būtų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privažiuoti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pagrindinių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durų</a:t>
            </a:r>
            <a:r>
              <a:rPr lang="en-US" sz="3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lt-LT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42900" y="980728"/>
            <a:ext cx="2400300" cy="5324476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Picture 6" descr="http://img.photobucket.com/albums/v731/romas3/LT%20Dvarai/DVSzVCCirkliskis20081122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359"/>
            <a:ext cx="3384376" cy="59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2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2084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t-LT" sz="2800" i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t-LT" sz="28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lt-LT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551837"/>
            <a:ext cx="903649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lt-L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endParaRPr lang="lt-L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endParaRPr lang="lt-L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Valdant Mastovskiui, 1830 – 1860 m., dvaras išgyveno klestėjimo  laikotarpį. </a:t>
            </a:r>
          </a:p>
          <a:p>
            <a:pPr algn="just">
              <a:lnSpc>
                <a:spcPct val="107000"/>
              </a:lnSpc>
            </a:pPr>
            <a:r>
              <a:rPr lang="lt-L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Grafas palaikė 1863 – 1864 metų sukilimą, buvo apkaltintas neištikimybe carui ir ištremtas į Tobolską, dvarui uždėta kontribucija. Po šio smūgio dvaras neatsigavo.</a:t>
            </a:r>
          </a:p>
        </p:txBody>
      </p:sp>
      <p:pic>
        <p:nvPicPr>
          <p:cNvPr id="5" name="Picture 8" descr="Image result for CirkliÅ¡kio dva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3285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3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079" y="1340768"/>
            <a:ext cx="8280920" cy="450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lt-LT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lt-LT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1887 m. Marijai Mostovskai ištekėjus už Jonušo Radvilos, prasidėjo Radvilų valdymo laikotarpis, užtrukęs iki XX a. pradžios.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Valdant Cirkliškį Juozo Mostovskio proanūkei Marijai Mostovskaitei-Radvilienei 1895 m. buvo sudarytas Cirkliškio dvaro naudmenų planas. To meto Cirkliškio plane nurodoma 10 mūrinių pastatų.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šiandien pasigėrėjimą keliančių dvaro rūmų, kalvės ir ledainės buvo dar gyvenamasis namas, klėtis, arklidė su vežimine, kluonas, 2 kumetynai, oranžerija. Stūksojo nemažai medinių pastatų. </a:t>
            </a:r>
            <a:endParaRPr lang="lt-LT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Image result for Å venÄioniÅ³ P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3694931" cy="18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5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27483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Pokario metais Cirkliškio dvaro ansamblis buvo paskelbtas respublikinės reikšmės architektūros paminklu.</a:t>
            </a:r>
          </a:p>
          <a:p>
            <a:endParaRPr lang="lt-L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t-L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Dvaro rūmų pastate 1959  metais buvo įkurtas Cirkliškio žemės ūkio technikumas.</a:t>
            </a:r>
          </a:p>
          <a:p>
            <a:endParaRPr lang="lt-L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t-LT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Dabartinė dvaro sodybos teritorija apima 50,1 ha ir yra maždaug 4 kartus mažesnė negu XIX a. pabaigoje. 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 1997 iki 2008 m. buvo atliekami Cirkliškio rūmų restauravimo darbai. </a:t>
            </a:r>
            <a:endParaRPr lang="lt-L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:\Users\Kiti\Desktop\5511_b1253383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73"/>
            <a:ext cx="3509217" cy="23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50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1305</TotalTime>
  <Words>449</Words>
  <Application>Microsoft Office PowerPoint</Application>
  <PresentationFormat>Demonstracija ekrane (4:3)</PresentationFormat>
  <Paragraphs>59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Retrospect</vt:lpstr>
      <vt:lpstr>PowerPoint pristatymas</vt:lpstr>
      <vt:lpstr>PowerPoint pristatymas</vt:lpstr>
      <vt:lpstr>  Rūmai buvo pastatyti XVIII a. pabaigoje (1796 m.), manoma, kad projektavo L. Stuoka – Gucevičius.  Cirkliškio dvaro rūmų istorija siekia XIX a. pradžią,  sietina su grafo Edvardo Mostovskio (valdė dvarą nuo 1817 m.) ir jo motinos Domicelės Sekežinskaitės-Mostovskienės vardais.    </vt:lpstr>
      <vt:lpstr> Valdant Mostovskiams, pagal klasicizmo stilių buvo rekonstruoti centriniai dvaro rūmai (pamatų akmens data - 1823 m.), tačiau statybos buvo užbaigtos 1834 m., taip pat buvo pastatyti ūkiniai pastatai, arklidė, kalvė ir ledainė.    Nors Mostovskių giminaitė Gabrielė Puzinienė 1815-1843 metų atsiminimų knygoje „Vilniuje ir Lietuvos dvaruose“ (lenkų kalba) rašo, kad Mostovskiai gyvena jau baigtuose statyti rūmuose, kuriuos rekonstravo architektas iš Vienos.  </vt:lpstr>
      <vt:lpstr>    Į rūmus vedė puiki 150 m klevų ir liepų  alėja, pasivaikščiojimų takai;  priešais rūmus – skveras, gėlynai;  paskutiniai savininkai Choleckiai dešiniau rūmų turėjo oranžerėją.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  Rūmus  supa senas landšaftinio plano parkas, įkurtas romantizmo šalininkės Domicelės Mostovskienės iniciatyva 1820-1830 m. Greičiausiai parką projektavo prancūzų landšafto architektas Andre. Želdiniai buvo vežami iš Rygos ir Varšuvos.  Didžiąją parko dalį sudaro natūralus miškas.      Dabartinis parko plotas -  34,5 ha.  1958 m. parkas paskelbtas  valstybės saugomu,  1986 m.  -  priskirtas prie vietinės reikšmės gamtos paminklų.    </vt:lpstr>
      <vt:lpstr>PASIVAIŠČIOJIMŲ TAKO PRADŽIA, KURIS VEDA Į PARKĄ</vt:lpstr>
      <vt:lpstr>PowerPoint pristatymas</vt:lpstr>
      <vt:lpstr>AUGMENIJA PARKE ĮVAIRI:</vt:lpstr>
      <vt:lpstr>      Čia prieš keletą metų vykdavo  Aukštaitijos regiono  folkloro šventės </vt:lpstr>
      <vt:lpstr>PARKO VIDURYJE -  EŽERAS</vt:lpstr>
      <vt:lpstr>Šiuo metu čia  įsikūręs Švenčionių profesinio rengimo centras.   Jo pastatai - ne tik dvaro rūmai, bet ir vėliau pastatyti ant kitų senų dvaro statinių pamatų nauji korpusai.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ЦИРКЛИШСКАЯ  УСАДЬБА</dc:title>
  <dc:creator>Kiti</dc:creator>
  <cp:lastModifiedBy>A.Daraškevičienė</cp:lastModifiedBy>
  <cp:revision>182</cp:revision>
  <cp:lastPrinted>2013-06-07T07:23:04Z</cp:lastPrinted>
  <dcterms:created xsi:type="dcterms:W3CDTF">2013-02-21T13:29:13Z</dcterms:created>
  <dcterms:modified xsi:type="dcterms:W3CDTF">2018-11-15T07:06:59Z</dcterms:modified>
</cp:coreProperties>
</file>